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63" r:id="rId8"/>
    <p:sldId id="265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9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JPG>
</file>

<file path=ppt/media/image3.JP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4"/>
            <a:ext cx="11298932" cy="3338149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FA0ACE7-29A8-47D3-A7D9-257B711D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5/7/2020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DEC604B9-52E9-4810-8359-47206518D0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898A89F-CA25-400F-B05A-AECBF2517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05443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D4963-E985-44C4-B8C4-FDD613B7C2F8}" type="datetime1">
              <a:rPr lang="en-US" smtClean="0"/>
              <a:t>5/7/2020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20058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058151" y="599725"/>
            <a:ext cx="3687316" cy="5816950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204200" y="863600"/>
            <a:ext cx="3124200" cy="4807326"/>
          </a:xfrm>
        </p:spPr>
        <p:txBody>
          <a:bodyPr vert="eaVert" anchor="ctr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863600"/>
            <a:ext cx="7161625" cy="4807326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6423B97-A5D4-47B9-8861-73B3707A04CF}"/>
              </a:ext>
            </a:extLst>
          </p:cNvPr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C0421-37B4-4481-A10D-69FDF5EC7909}"/>
              </a:ext>
            </a:extLst>
          </p:cNvPr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7265B5-9F97-4F1E-99E9-74F7B7E62337}"/>
              </a:ext>
            </a:extLst>
          </p:cNvPr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5C74A470-3BD3-4F33-80E5-67E6E87FC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291B17-9318-49DB-B28B-6E5994AE9581}" type="datetime1">
              <a:rPr lang="en-US" smtClean="0"/>
              <a:t>5/7/2020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9A3A30BA-DB50-4D7D-BCDE-17D20FB354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FF9E58-C0B2-436B-A21C-DB45A00D65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61500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18872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340864"/>
            <a:ext cx="11029615" cy="363448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70E6237-3456-439F-802D-3BA93FC7E3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DD82B9-B8EE-4375-B6FF-88FA6ABB15D9}" type="datetime1">
              <a:rPr lang="en-US" smtClean="0"/>
              <a:t>5/7/2020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1356D3B5-6063-4A89-B88F-9D3043916F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2B78BF7-69D3-4CE0-A631-50EFD41EEE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08066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2393950"/>
            <a:ext cx="11029615" cy="214746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1582016-5696-4A93-887F-BBB3B9002F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497495-0637-405E-AE64-5CC7506D51F5}" type="datetime1">
              <a:rPr lang="en-US" smtClean="0"/>
              <a:t>5/7/2020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57CFCD5-1192-4E18-8A8F-29E153B44D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E39A109E-5018-4794-92B3-FD5E5BCD95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8310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194767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6039" y="2228003"/>
            <a:ext cx="5194769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FFD690-9426-415D-8B65-26881E07B2D4}" type="datetime1">
              <a:rPr lang="en-US" smtClean="0"/>
              <a:t>5/7/2020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94733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1" y="2250891"/>
            <a:ext cx="5194769" cy="557784"/>
          </a:xfrm>
        </p:spPr>
        <p:txBody>
          <a:bodyPr anchor="ctr">
            <a:noAutofit/>
          </a:bodyPr>
          <a:lstStyle>
            <a:lvl1pPr marL="0" indent="0">
              <a:buNone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194766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6039" y="2250892"/>
            <a:ext cx="5194770" cy="553373"/>
          </a:xfrm>
        </p:spPr>
        <p:txBody>
          <a:bodyPr anchor="ctr">
            <a:noAutofit/>
          </a:bodyPr>
          <a:lstStyle>
            <a:lvl1pPr marL="0" marR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 sz="20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92000"/>
              <a:buFont typeface="Wingdings 2" panose="05020102010507070707" pitchFamily="18" charset="2"/>
              <a:buNone/>
              <a:tabLst/>
              <a:defRPr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6037" y="2926052"/>
            <a:ext cx="5194771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4989A-474C-40DE-95B9-011C28B71673}" type="datetime1">
              <a:rPr lang="en-US" smtClean="0"/>
              <a:t>5/7/2020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30251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4ED54-5B5E-4A04-93D3-5772E3CE3818}" type="datetime1">
              <a:rPr lang="en-US" smtClean="0"/>
              <a:t>5/7/2020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4495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DE50D6-574B-40AF-946F-D52A04ADE379}" type="datetime1">
              <a:rPr lang="en-US" smtClean="0"/>
              <a:t>5/7/2020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2490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601200"/>
            <a:ext cx="3682723" cy="5815475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7857" y="933450"/>
            <a:ext cx="3031852" cy="1722419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0928" y="1179829"/>
            <a:ext cx="6650991" cy="4658216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57" y="2836654"/>
            <a:ext cx="3031852" cy="3001392"/>
          </a:xfrm>
        </p:spPr>
        <p:txBody>
          <a:bodyPr anchor="t">
            <a:normAutofit/>
          </a:bodyPr>
          <a:lstStyle>
            <a:lvl1pPr marL="0" indent="0" algn="l">
              <a:buNone/>
              <a:defRPr sz="1600">
                <a:solidFill>
                  <a:srgbClr val="FFFFFF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0B919CC2-2A65-446F-B538-9E624903544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605951" y="6456916"/>
            <a:ext cx="2844799" cy="365125"/>
          </a:xfrm>
        </p:spPr>
        <p:txBody>
          <a:bodyPr/>
          <a:lstStyle/>
          <a:p>
            <a:fld id="{D82884F1-FFEA-405F-9602-3DCA865EDA4E}" type="datetime1">
              <a:rPr lang="en-US" smtClean="0"/>
              <a:t>5/7/2020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B72412AE-119E-4982-8B24-63365EFCA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81192" y="6452590"/>
            <a:ext cx="691721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7FC4BB19-6AD1-45CF-9F99-00B109890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58300" y="6456916"/>
            <a:ext cx="1052510" cy="365125"/>
          </a:xfrm>
        </p:spPr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79939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641350"/>
            <a:ext cx="11290859" cy="3651249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998148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8DB4A-8810-4A10-AD5C-D5E2C667F5B3}" type="datetime1">
              <a:rPr lang="en-US" smtClean="0"/>
              <a:t>5/7/2020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07615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2"/>
            <a:ext cx="11029616" cy="365204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6423914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D291B17-9318-49DB-B28B-6E5994AE9581}" type="datetime1">
              <a:rPr lang="en-US" smtClean="0"/>
              <a:t>5/7/2020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6423914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6423914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rgbClr val="46535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rgbClr val="969FA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2982502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457200" rtl="0" eaLnBrk="1" latinLnBrk="0" hangingPunct="1">
        <a:lnSpc>
          <a:spcPct val="100000"/>
        </a:lnSpc>
        <a:spcBef>
          <a:spcPct val="0"/>
        </a:spcBef>
        <a:buNone/>
        <a:defRPr sz="2600" b="0" kern="1200" cap="all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92000"/>
        <a:buFont typeface="Wingdings 2" panose="05020102010507070707" pitchFamily="18" charset="2"/>
        <a:buChar char=""/>
        <a:defRPr sz="1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hyperlink" Target="mailto:liyi201809@gmail.com" TargetMode="Externa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D26F79E-A5B0-443B-AABE-E6900BC3848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b="442"/>
          <a:stretch/>
        </p:blipFill>
        <p:spPr>
          <a:xfrm>
            <a:off x="3" y="-22"/>
            <a:ext cx="12191997" cy="6858022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397938" y="1397930"/>
            <a:ext cx="6858003" cy="4062128"/>
          </a:xfrm>
          <a:prstGeom prst="rect">
            <a:avLst/>
          </a:prstGeom>
          <a:gradFill flip="none" rotWithShape="1">
            <a:gsLst>
              <a:gs pos="48000">
                <a:schemeClr val="tx1">
                  <a:alpha val="24000"/>
                </a:schemeClr>
              </a:gs>
              <a:gs pos="85000">
                <a:schemeClr val="tx1">
                  <a:alpha val="45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37374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chemeClr val="tx1">
                  <a:alpha val="24000"/>
                </a:schemeClr>
              </a:gs>
              <a:gs pos="85000">
                <a:schemeClr val="tx1">
                  <a:alpha val="45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72A60D-03F3-415A-9291-1FEFE65FBC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320" y="2304207"/>
            <a:ext cx="11020215" cy="1908501"/>
          </a:xfrm>
        </p:spPr>
        <p:txBody>
          <a:bodyPr anchor="t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3700" b="1" cap="none" dirty="0">
                <a:solidFill>
                  <a:schemeClr val="bg1"/>
                </a:solidFill>
              </a:rPr>
              <a:t>Clustering Amsterdam Neighborhoods Buurt or Wijk</a:t>
            </a:r>
            <a:br>
              <a:rPr lang="en-US" sz="3700" cap="none" dirty="0">
                <a:solidFill>
                  <a:schemeClr val="bg1"/>
                </a:solidFill>
              </a:rPr>
            </a:br>
            <a:endParaRPr lang="en-US" sz="3700" cap="none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92DD96-EE3D-4A29-B423-73DE61777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9055" y="4553792"/>
            <a:ext cx="5449479" cy="1663493"/>
          </a:xfrm>
        </p:spPr>
        <p:txBody>
          <a:bodyPr anchor="b">
            <a:normAutofit/>
          </a:bodyPr>
          <a:lstStyle/>
          <a:p>
            <a:pPr algn="r"/>
            <a:r>
              <a:rPr lang="en-US" sz="2400">
                <a:solidFill>
                  <a:schemeClr val="bg1"/>
                </a:solidFill>
              </a:rPr>
              <a:t>Capstone Project - The Battle of Neighborhoods</a:t>
            </a:r>
          </a:p>
          <a:p>
            <a:pPr algn="r"/>
            <a:r>
              <a:rPr lang="en-US" sz="2400" i="1">
                <a:solidFill>
                  <a:schemeClr val="bg1"/>
                </a:solidFill>
              </a:rPr>
              <a:t>Yi Li, </a:t>
            </a:r>
            <a:r>
              <a:rPr lang="en-US" sz="2400" i="1" u="sng">
                <a:solidFill>
                  <a:schemeClr val="bg1"/>
                </a:solidFill>
                <a:hlinkClick r:id="rId5"/>
              </a:rPr>
              <a:t>liyi201809@gmail.com</a:t>
            </a:r>
            <a:endParaRPr lang="en-US" sz="2400">
              <a:solidFill>
                <a:schemeClr val="bg1"/>
              </a:solidFill>
            </a:endParaRPr>
          </a:p>
          <a:p>
            <a:pPr algn="r"/>
            <a:endParaRPr lang="en-US" sz="240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6255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4FE9DB-AF5F-4F6C-86C5-D6307425E4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81192" y="1081087"/>
            <a:ext cx="11915608" cy="4695826"/>
          </a:xfrm>
        </p:spPr>
        <p:txBody>
          <a:bodyPr>
            <a:normAutofit/>
          </a:bodyPr>
          <a:lstStyle/>
          <a:p>
            <a:r>
              <a:rPr lang="en-US" sz="3600" b="1" dirty="0"/>
              <a:t>Introduction</a:t>
            </a:r>
          </a:p>
          <a:p>
            <a:pPr marL="324000" lvl="1" indent="0">
              <a:lnSpc>
                <a:spcPct val="150000"/>
              </a:lnSpc>
              <a:buNone/>
            </a:pPr>
            <a:r>
              <a:rPr lang="en-US" sz="1800" dirty="0"/>
              <a:t>In </a:t>
            </a:r>
            <a:r>
              <a:rPr lang="en-US" sz="1800" b="1" dirty="0"/>
              <a:t>Amsterdam</a:t>
            </a:r>
            <a:r>
              <a:rPr lang="en-US" sz="1800" dirty="0"/>
              <a:t>, we can basically classify all neighborhoods by </a:t>
            </a:r>
            <a:r>
              <a:rPr lang="en-US" sz="1800" b="1" dirty="0"/>
              <a:t>two regional types</a:t>
            </a:r>
            <a:r>
              <a:rPr lang="en-US" sz="1800" dirty="0"/>
              <a:t>:</a:t>
            </a:r>
          </a:p>
          <a:p>
            <a:pPr lvl="2">
              <a:lnSpc>
                <a:spcPct val="150000"/>
              </a:lnSpc>
            </a:pPr>
            <a:r>
              <a:rPr lang="en-US" sz="1800" b="1" dirty="0"/>
              <a:t>Buurt:</a:t>
            </a:r>
            <a:r>
              <a:rPr lang="en-US" sz="1800" dirty="0"/>
              <a:t> a typical neighborhood or a localized community within a city</a:t>
            </a:r>
          </a:p>
          <a:p>
            <a:pPr lvl="2">
              <a:lnSpc>
                <a:spcPct val="150000"/>
              </a:lnSpc>
            </a:pPr>
            <a:r>
              <a:rPr lang="en-US" sz="1800" b="1" dirty="0"/>
              <a:t>Wijk: </a:t>
            </a:r>
            <a:r>
              <a:rPr lang="en-US" sz="1800" dirty="0"/>
              <a:t>a more residential area with a lot of old and/or historical family houses. </a:t>
            </a:r>
          </a:p>
          <a:p>
            <a:pPr marL="324000" lvl="1" indent="0">
              <a:lnSpc>
                <a:spcPct val="150000"/>
              </a:lnSpc>
              <a:buNone/>
            </a:pPr>
            <a:r>
              <a:rPr lang="en-US" sz="1800" dirty="0"/>
              <a:t>In this project, I would like to investigate</a:t>
            </a:r>
          </a:p>
          <a:p>
            <a:pPr lvl="2">
              <a:lnSpc>
                <a:spcPct val="150000"/>
              </a:lnSpc>
            </a:pPr>
            <a:r>
              <a:rPr lang="en-US" sz="1800" dirty="0"/>
              <a:t> Whether these two types of region have a similar </a:t>
            </a:r>
            <a:r>
              <a:rPr lang="en-US" sz="1800" b="1" dirty="0"/>
              <a:t>distribution of venues </a:t>
            </a:r>
            <a:r>
              <a:rPr lang="en-US" sz="1800" dirty="0"/>
              <a:t>? </a:t>
            </a:r>
          </a:p>
          <a:p>
            <a:pPr lvl="2">
              <a:lnSpc>
                <a:spcPct val="150000"/>
              </a:lnSpc>
            </a:pPr>
            <a:r>
              <a:rPr lang="en-US" sz="1800" dirty="0"/>
              <a:t> Backwardly, can we identify the region type of a neighborhood by </a:t>
            </a:r>
            <a:r>
              <a:rPr lang="en-US" sz="1800" b="1" dirty="0"/>
              <a:t>clustering</a:t>
            </a:r>
            <a:r>
              <a:rPr lang="en-US" sz="1800" dirty="0"/>
              <a:t> them based on their venues?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97865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4FE9DB-AF5F-4F6C-86C5-D6307425E4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4067" y="923925"/>
            <a:ext cx="11029615" cy="3443288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3600" b="1" dirty="0"/>
              <a:t>Data Source </a:t>
            </a:r>
          </a:p>
          <a:p>
            <a:pPr lvl="1">
              <a:lnSpc>
                <a:spcPct val="200000"/>
              </a:lnSpc>
            </a:pPr>
            <a:r>
              <a:rPr lang="en-US" sz="2000" dirty="0"/>
              <a:t>Statistics Netherlands CBS, a Dutch governmental institution</a:t>
            </a:r>
          </a:p>
          <a:p>
            <a:pPr lvl="1">
              <a:lnSpc>
                <a:spcPct val="200000"/>
              </a:lnSpc>
            </a:pPr>
            <a:r>
              <a:rPr lang="en-US" sz="2000" dirty="0"/>
              <a:t>districts and neighborhoods of Amsterdam in 2016 </a:t>
            </a:r>
          </a:p>
          <a:p>
            <a:pPr lvl="1">
              <a:lnSpc>
                <a:spcPct val="200000"/>
              </a:lnSpc>
            </a:pPr>
            <a:r>
              <a:rPr lang="en-US" sz="2000" dirty="0"/>
              <a:t> consist of 583 columns(features) and 4019 rows(neighborhoods)</a:t>
            </a:r>
          </a:p>
        </p:txBody>
      </p:sp>
    </p:spTree>
    <p:extLst>
      <p:ext uri="{BB962C8B-B14F-4D97-AF65-F5344CB8AC3E}">
        <p14:creationId xmlns:p14="http://schemas.microsoft.com/office/powerpoint/2010/main" val="36728887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4FE9DB-AF5F-4F6C-86C5-D6307425E4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6943" y="476250"/>
            <a:ext cx="9943932" cy="4933950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4200" b="1" dirty="0"/>
              <a:t>Methodology</a:t>
            </a:r>
          </a:p>
          <a:p>
            <a:pPr lvl="1">
              <a:lnSpc>
                <a:spcPct val="200000"/>
              </a:lnSpc>
            </a:pPr>
            <a:r>
              <a:rPr lang="en-US" sz="1800" dirty="0"/>
              <a:t>Data preparation: Neighborhood, Region Type, Population, Latitude &amp; Longitude</a:t>
            </a:r>
          </a:p>
          <a:p>
            <a:pPr lvl="1">
              <a:lnSpc>
                <a:spcPct val="200000"/>
              </a:lnSpc>
            </a:pPr>
            <a:r>
              <a:rPr lang="en-US" sz="1800" dirty="0"/>
              <a:t> Merge with Venue features: Foursquare API</a:t>
            </a:r>
          </a:p>
          <a:p>
            <a:pPr lvl="1">
              <a:lnSpc>
                <a:spcPct val="200000"/>
              </a:lnSpc>
            </a:pPr>
            <a:r>
              <a:rPr lang="en-US" sz="1800" dirty="0"/>
              <a:t>K-means Clustering: k = 2</a:t>
            </a:r>
          </a:p>
          <a:p>
            <a:pPr lvl="1">
              <a:lnSpc>
                <a:spcPct val="200000"/>
              </a:lnSpc>
            </a:pPr>
            <a:r>
              <a:rPr lang="en-US" sz="1800" dirty="0"/>
              <a:t>Evaluation: accuracy scores and F-1 score</a:t>
            </a:r>
            <a:endParaRPr lang="en-US" sz="3800" dirty="0"/>
          </a:p>
        </p:txBody>
      </p:sp>
    </p:spTree>
    <p:extLst>
      <p:ext uri="{BB962C8B-B14F-4D97-AF65-F5344CB8AC3E}">
        <p14:creationId xmlns:p14="http://schemas.microsoft.com/office/powerpoint/2010/main" val="6844394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4FE9DB-AF5F-4F6C-86C5-D6307425E4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168" y="323850"/>
            <a:ext cx="9943932" cy="239077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sz="4200" b="1" dirty="0"/>
              <a:t>Results</a:t>
            </a:r>
          </a:p>
          <a:p>
            <a:pPr lvl="1"/>
            <a:r>
              <a:rPr lang="en-US" sz="2400" dirty="0"/>
              <a:t>Geographical distribution: Buurt/Wijk vs. Clusters on Venues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2899C37-E1DB-47D0-91EB-D58C7A93829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566" y="2390775"/>
            <a:ext cx="5864541" cy="364248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86D0C14-87B5-4223-8D6B-8F1B57AB5E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7725" y="2390775"/>
            <a:ext cx="5735709" cy="3642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0354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4FE9DB-AF5F-4F6C-86C5-D6307425E4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3059" y="-104775"/>
            <a:ext cx="9943932" cy="5343525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4200" b="1" dirty="0"/>
              <a:t>Result </a:t>
            </a:r>
            <a:endParaRPr lang="en-US" sz="2200" b="1" dirty="0"/>
          </a:p>
          <a:p>
            <a:pPr marL="0" indent="0">
              <a:lnSpc>
                <a:spcPct val="200000"/>
              </a:lnSpc>
              <a:buNone/>
            </a:pPr>
            <a:r>
              <a:rPr lang="en-US" sz="2200" dirty="0"/>
              <a:t>Evaluation methods compare clustering labels (1/0), and the ground truth label converted from </a:t>
            </a:r>
            <a:r>
              <a:rPr lang="en-US" sz="2200" dirty="0" err="1"/>
              <a:t>region_type</a:t>
            </a:r>
            <a:r>
              <a:rPr lang="en-US" sz="2200" dirty="0"/>
              <a:t> feature, Buurt/Wijk</a:t>
            </a:r>
          </a:p>
          <a:p>
            <a:pPr lvl="1">
              <a:lnSpc>
                <a:spcPct val="150000"/>
              </a:lnSpc>
            </a:pPr>
            <a:r>
              <a:rPr lang="en-US" sz="2300" dirty="0"/>
              <a:t>Accuracy: 0.5342</a:t>
            </a:r>
          </a:p>
          <a:p>
            <a:pPr lvl="1">
              <a:lnSpc>
                <a:spcPct val="150000"/>
              </a:lnSpc>
            </a:pPr>
            <a:r>
              <a:rPr lang="en-US" sz="2300" dirty="0"/>
              <a:t> F-1 Score: 0.612</a:t>
            </a:r>
          </a:p>
        </p:txBody>
      </p:sp>
    </p:spTree>
    <p:extLst>
      <p:ext uri="{BB962C8B-B14F-4D97-AF65-F5344CB8AC3E}">
        <p14:creationId xmlns:p14="http://schemas.microsoft.com/office/powerpoint/2010/main" val="6025314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4FE9DB-AF5F-4F6C-86C5-D6307425E4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734" y="904874"/>
            <a:ext cx="6448341" cy="5953126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200000"/>
              </a:lnSpc>
            </a:pPr>
            <a:r>
              <a:rPr lang="en-US" sz="3900" b="1" dirty="0"/>
              <a:t>Discussion</a:t>
            </a:r>
          </a:p>
          <a:p>
            <a:pPr>
              <a:lnSpc>
                <a:spcPct val="200000"/>
              </a:lnSpc>
            </a:pPr>
            <a:r>
              <a:rPr lang="en-US" sz="2000" dirty="0"/>
              <a:t>From the geographical results</a:t>
            </a:r>
          </a:p>
          <a:p>
            <a:pPr lvl="1">
              <a:lnSpc>
                <a:spcPct val="200000"/>
              </a:lnSpc>
            </a:pPr>
            <a:r>
              <a:rPr lang="en-US" sz="1600" dirty="0"/>
              <a:t>Buurt and Wijk are pretty mixed together with each other</a:t>
            </a:r>
          </a:p>
          <a:p>
            <a:pPr lvl="1">
              <a:lnSpc>
                <a:spcPct val="200000"/>
              </a:lnSpc>
            </a:pPr>
            <a:r>
              <a:rPr lang="en-US" sz="1600" dirty="0"/>
              <a:t>clusters derived based on venue information are clearly separated. </a:t>
            </a:r>
          </a:p>
          <a:p>
            <a:pPr>
              <a:lnSpc>
                <a:spcPct val="200000"/>
              </a:lnSpc>
            </a:pPr>
            <a:r>
              <a:rPr lang="en-US" sz="2000" dirty="0"/>
              <a:t>From the evaluation results</a:t>
            </a:r>
          </a:p>
          <a:p>
            <a:pPr lvl="1">
              <a:lnSpc>
                <a:spcPct val="200000"/>
              </a:lnSpc>
            </a:pPr>
            <a:r>
              <a:rPr lang="en-US" sz="1600" dirty="0"/>
              <a:t>that the clustering labels are not well match the ground-truth labels</a:t>
            </a:r>
          </a:p>
          <a:p>
            <a:pPr>
              <a:lnSpc>
                <a:spcPct val="200000"/>
              </a:lnSpc>
            </a:pPr>
            <a:r>
              <a:rPr lang="en-US" sz="2000" dirty="0"/>
              <a:t>Recommendation</a:t>
            </a:r>
          </a:p>
          <a:p>
            <a:pPr lvl="1">
              <a:lnSpc>
                <a:spcPct val="200000"/>
              </a:lnSpc>
            </a:pPr>
            <a:r>
              <a:rPr lang="en-US" sz="1600" dirty="0"/>
              <a:t>Instead of venue information, some other feature can be more indicative for classify Buurt/Wijk. For example: inhabitant</a:t>
            </a:r>
          </a:p>
          <a:p>
            <a:pPr marL="324000" lvl="1" indent="0">
              <a:lnSpc>
                <a:spcPct val="200000"/>
              </a:lnSpc>
              <a:buNone/>
            </a:pPr>
            <a:endParaRPr lang="en-US" sz="1900" dirty="0"/>
          </a:p>
          <a:p>
            <a:pPr marL="324000" lvl="1" indent="0">
              <a:lnSpc>
                <a:spcPct val="200000"/>
              </a:lnSpc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88BAA02-A852-4536-81C8-C463C473A05E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2" y="1924050"/>
            <a:ext cx="5133974" cy="33724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87868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4FE9DB-AF5F-4F6C-86C5-D6307425E4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2559" y="838200"/>
            <a:ext cx="9943932" cy="5343525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sz="4200" b="1" dirty="0"/>
              <a:t>Conclusion 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Buurt and Wijk are geographically mixed, the distributions of their venue categories are also quite similar. It is hard to know/cluster the region types of a neighborhood based on its venue information</a:t>
            </a:r>
          </a:p>
          <a:p>
            <a:pPr>
              <a:lnSpc>
                <a:spcPct val="150000"/>
              </a:lnSpc>
            </a:pPr>
            <a:r>
              <a:rPr lang="en-US" sz="2000" dirty="0"/>
              <a:t>Some other features might be more indicative to check the region types (Buurt or Wijk). Thus, building some inferential statistical models can help to improve; however, this is out of the scope of this projects.</a:t>
            </a:r>
            <a:endParaRPr lang="en-US" sz="4800" dirty="0"/>
          </a:p>
          <a:p>
            <a:pPr marL="0" indent="0">
              <a:lnSpc>
                <a:spcPct val="200000"/>
              </a:lnSpc>
              <a:buNone/>
            </a:pPr>
            <a:endParaRPr lang="en-US" sz="4200" dirty="0"/>
          </a:p>
        </p:txBody>
      </p:sp>
    </p:spTree>
    <p:extLst>
      <p:ext uri="{BB962C8B-B14F-4D97-AF65-F5344CB8AC3E}">
        <p14:creationId xmlns:p14="http://schemas.microsoft.com/office/powerpoint/2010/main" val="17613372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3D734-BE2C-48DC-B0DB-A7980D0111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14942" y="2834640"/>
            <a:ext cx="11029616" cy="1188720"/>
          </a:xfrm>
        </p:spPr>
        <p:txBody>
          <a:bodyPr>
            <a:normAutofit/>
          </a:bodyPr>
          <a:lstStyle/>
          <a:p>
            <a:r>
              <a:rPr lang="en-US" sz="4400" i="1" dirty="0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119693590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VTI">
  <a:themeElements>
    <a:clrScheme name="AnalogousFromRegularSeedLeftStep">
      <a:dk1>
        <a:srgbClr val="000000"/>
      </a:dk1>
      <a:lt1>
        <a:srgbClr val="FFFFFF"/>
      </a:lt1>
      <a:dk2>
        <a:srgbClr val="412425"/>
      </a:dk2>
      <a:lt2>
        <a:srgbClr val="E2E6E8"/>
      </a:lt2>
      <a:accent1>
        <a:srgbClr val="E77829"/>
      </a:accent1>
      <a:accent2>
        <a:srgbClr val="D51718"/>
      </a:accent2>
      <a:accent3>
        <a:srgbClr val="E72979"/>
      </a:accent3>
      <a:accent4>
        <a:srgbClr val="D517B6"/>
      </a:accent4>
      <a:accent5>
        <a:srgbClr val="B729E7"/>
      </a:accent5>
      <a:accent6>
        <a:srgbClr val="6931DA"/>
      </a:accent6>
      <a:hlink>
        <a:srgbClr val="3D89BE"/>
      </a:hlink>
      <a:folHlink>
        <a:srgbClr val="7F7F7F"/>
      </a:folHlink>
    </a:clrScheme>
    <a:fontScheme name="Dividend">
      <a:majorFont>
        <a:latin typeface="Century School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VTI" id="{97558BDE-0B66-457C-BB6F-7B1B22DAA9B8}" vid="{F53508A3-AC60-448A-AF37-934D5F1A0D5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270</TotalTime>
  <Words>364</Words>
  <Application>Microsoft Office PowerPoint</Application>
  <PresentationFormat>Widescreen</PresentationFormat>
  <Paragraphs>37</Paragraphs>
  <Slides>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Century Schoolbook</vt:lpstr>
      <vt:lpstr>Franklin Gothic Book</vt:lpstr>
      <vt:lpstr>Wingdings 2</vt:lpstr>
      <vt:lpstr>DividendVTI</vt:lpstr>
      <vt:lpstr>Clustering Amsterdam Neighborhoods Buurt or Wijk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Clustering Amsterdam Neighborhoods Buurt or Wijk</dc:title>
  <dc:creator>YI</dc:creator>
  <cp:lastModifiedBy>YI</cp:lastModifiedBy>
  <cp:revision>7</cp:revision>
  <dcterms:created xsi:type="dcterms:W3CDTF">2020-05-07T16:01:14Z</dcterms:created>
  <dcterms:modified xsi:type="dcterms:W3CDTF">2020-05-07T20:32:02Z</dcterms:modified>
</cp:coreProperties>
</file>